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_rels/notesSlide40.xml.rels" ContentType="application/vnd.openxmlformats-package.relationships+xml"/>
  <Override PartName="/ppt/notesSlides/_rels/notesSlide1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jpeg" ContentType="image/jpe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</p:sldIdLst>
  <p:sldSz cx="12192000" cy="6858000"/>
  <p:notesSz cx="7010400" cy="929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move the slide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CA" sz="2000" spc="-1" strike="noStrike">
                <a:latin typeface="Arial"/>
              </a:rPr>
              <a:t>Click to edit the notes format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CA" sz="1400" spc="-1" strike="noStrike">
                <a:latin typeface="Times New Roman"/>
              </a:rPr>
              <a:t>&lt;header&gt;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dt" idx="2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CA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ftr" idx="2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&lt;footer&gt;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5" name="PlaceHolder 6"/>
          <p:cNvSpPr>
            <a:spLocks noGrp="1"/>
          </p:cNvSpPr>
          <p:nvPr>
            <p:ph type="sldNum" idx="2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CA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11C8270-82D6-45BE-ACC1-8C6A31A50E91}" type="slidenum">
              <a:rPr b="0" lang="en-CA" sz="1400" spc="-1" strike="noStrike"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sldNum" idx="24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7F2CE5B-FF63-445C-AC7C-1276CDF5DDE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Now is the time to engage in an interactive Q&amp;A session where you can ask questions, share insights, and clarify any doubts about the topics we have covered so far.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This open discussion is designed to ensure that every participant has the opportunity to voice their thoughts and learn from the collective experience of the group.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Your questions and comments are valuable as they help us identify areas that may need further explanation and enable us to tailor future sessions to your needs.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We encourage you to speak up and contribute to the dialogue, as this interaction is one of the key components of our interactive learning approach.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As the session progresses, take note of any questions or ideas that you would like to revisit, and feel free to share your perspectives with the class.</a:t>
            </a:r>
            <a:endParaRPr b="0" lang="en-CA" sz="1200" spc="-1" strike="noStrike"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sldNum" idx="25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5171751-7BC8-459D-88C7-13573132847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BD2CC5-E78F-4612-8F0E-A16F7E0477A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748CFA-6AB8-43C5-AFB9-2C07330DDE8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5ADD10-D8F8-4F15-ADC1-F65F64A9476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30CB01-0E2F-4340-9CD1-CB8CC60657A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56D98ED-A25A-46AF-993C-A617ACF8AAD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DC97FF0-7DB5-44B1-BE18-52C0F784D55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B9206F9-50B9-4752-8C9B-0827D74B3BB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849A858-9C9B-442B-910A-D83EB1DA607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0086FF6-FD53-499E-9E16-E027D171995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8425C55-CDE0-4384-B05C-91DAF9DE469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0C7C57F-A59F-424C-BD86-110D1BB0EC3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ACE4F7-23B9-4415-AAEF-B7875D4D80E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F1D64F6-BB4E-49B9-B33E-A1972B82B51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A3F9335-A1F3-4087-8422-8C1EF33C2FD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C9F6BD1-B1E4-429D-BA65-4432C769289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9A33226-3CCA-44B1-B2D1-6E48C35C63B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8787567-AD4C-418E-89D5-899C28ED2E9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AC1227A-1153-4AEB-99FE-D0A1890257A3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493AB85-D06D-4ED9-9D6A-9B7A1C9F49A0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A5CE030-DFA7-456C-BD68-F33C6E89D864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5A7E17C-9102-4B7B-8188-E6472D1F6AD6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891E1E1-B822-4B27-ADD9-180052FE99F9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5AA2B4-A587-409E-8B92-75DC8A49CD8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64FB661-3816-4EED-9573-0626F3897EBE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013B4C8-2B5D-43C9-A53E-9AE244CC3DF8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5EACC28-9F48-4472-BC3A-E57EC3B5AC1D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9729459-15FE-4084-8A45-1AF2948CD841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9A47DBF-DC00-45CA-A4D0-3C2262EF64C0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380FF52-7345-4CE0-98CD-854A4F99AF39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0468976-E813-46DF-81D8-EEEB0611AF74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F57ED4F9-B312-4D0F-8B3D-930299EFAEE3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F7ABF70-3910-4CD6-AAFD-CA0FAFE59DBC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6691E528-F15A-4753-8ABA-46D326E8A951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50824F-42A4-4BB0-823C-37F68FF076D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1CDBC747-E50B-4E5F-A651-C9B662C4114F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EBCE87EF-5EBF-484B-AB0A-C1BB4BE03407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67460CB-D6B1-4D49-9996-B47FE5726CCA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D689AA7-DDCF-43B6-8FFD-68ECC6058C90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34088672-EE77-4993-ACED-673085DFE3EC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3446FC3-F6D2-4400-9A9E-B23DD5FB1145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56843AA1-7C1D-42C9-BE3C-8FCF179777E5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086F1B6B-D72D-478B-9368-250486CFFA6F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F921C489-69BA-43B6-891A-0C691E8066DA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7C5C022-E47E-4BC0-A3E5-41CFE7B24A6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E2C2EF-4559-49AC-B205-6060F332D73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D4638A3-3B53-49DE-A88E-824F92F1876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5A316C6-B188-47EE-9F74-E39F41229CC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4C40F20-ABCB-4B9F-BE0D-E532E5E09DD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A16A9B0-43A5-4004-9D01-007EC22F7B6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1B4F1CB-496A-4943-89AD-56C201601E4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CA71CC2-61BC-4A48-A32B-724AEDDBE03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EAC5359-25AE-4D42-ADAC-0C85DDBBD0C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8E8182C-3E66-41F8-8ED8-4026FC800E8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D1117DA-AAB5-4F98-827C-A5717D2441B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3513DF5-AEB5-442B-87C4-D6D428DE61D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B2D9CD-3966-4A36-8FB0-711D5FD4B66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C4947F3-C9A5-4280-9272-DCB3AD13A48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AC2A6CE-1901-420E-A804-B069D69A0AD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8C829BD-3658-4DFA-9DF4-093286081CB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B578455-B851-42FB-9551-25AC8459E3F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AEEA1CE-E693-4AE7-9CEC-F40B734EFB6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D846730-C09D-4B98-A0FF-707A63DD590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A91BC31-E2C5-46F7-BCA3-5BBDDED0884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4B57200-DB38-4117-AAFE-56A16FEEF32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71DC96A-0DA0-4576-AC67-27CFEB185BE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14CCA49-4FBF-4EE2-B470-B2DB10C5B57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B84B27-942E-459A-A74A-13E0AC7B139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9111E95-C59D-41D4-97B4-FCC70023553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6B76E49-49B6-4806-A59C-62C7B56E793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6E4019B-570E-4DF3-9810-6C87A933F88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8C66C367-C59A-49FB-9012-FA782734E0C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42039F03-B330-4975-BBB1-DE27DF7B69C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5BF3039F-7000-45AE-BA47-A0FC0CB7A32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A26A4E25-E0CE-40BE-8151-5B4732BE65D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4031B929-EECB-42CB-89A2-33B17D2D92C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E3F7E93A-31F5-406E-95B3-17CF9A8447F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CA0E4F98-7F53-4E41-B993-793EDD8A432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152496-0BC0-4B9F-8F7E-3048428EE5F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D4BE2BC2-B795-49D6-8E94-C74D517E2E4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AAD2F13F-6A0B-48AD-BEC0-213C79B98BB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C0000F58-9950-4901-8BD7-85B37A039A0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49B450B2-695C-4343-9064-BA5787ADFC6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6BDAEBB9-E534-4697-B407-C52BD6BF4E4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7FD484-9D25-4846-B88F-298DCDD087E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06D48381-B961-43AC-8794-783403D5D764}" type="slidenum">
              <a:rPr b="1" lang="en-US" sz="2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Click to edit the outline text format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Second Outline Level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47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Click to edit the outline text format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Second Outline Level</a:t>
            </a:r>
            <a:endParaRPr b="0" lang="en-CA" sz="1600" spc="-1" strike="noStrike">
              <a:latin typeface="Nirmala UI Semilight"/>
            </a:endParaRPr>
          </a:p>
          <a:p>
            <a:pPr lvl="2" marL="1296000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Click to edit the outline text format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Second Outline Level</a:t>
            </a:r>
            <a:endParaRPr b="0" lang="en-CA" sz="1600" spc="-1" strike="noStrike">
              <a:latin typeface="Nirmala UI Semilight"/>
            </a:endParaRPr>
          </a:p>
          <a:p>
            <a:pPr lvl="2" marL="1296000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 idx="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sldNum" idx="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67B54A26-009F-4D32-8EE0-54A48055DBA8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dt" idx="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92" name="Straight Connector 8"/>
          <p:cNvCxnSpPr/>
          <p:nvPr/>
        </p:nvCxnSpPr>
        <p:spPr>
          <a:xfrm>
            <a:off x="6663240" y="154116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93" name="PlaceHolder 1"/>
          <p:cNvSpPr>
            <a:spLocks noGrp="1"/>
          </p:cNvSpPr>
          <p:nvPr>
            <p:ph type="ftr" idx="7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ldNum" idx="8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77FD9019-566D-445B-B95E-4F9DE7097200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ftr" idx="9"/>
          </p:nvPr>
        </p:nvSpPr>
        <p:spPr>
          <a:xfrm>
            <a:off x="44280" y="657432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a6a6a6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sldNum" idx="10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8DF9B1B4-448E-4FE7-84B1-B8D58F4BB303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ftr" idx="1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1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468A74B7-5965-479B-AAFE-09569E1EF068}" type="slidenum">
              <a:rPr b="1" lang="en-US" sz="2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dt" idx="1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Click to edit the outline text format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Second Outline Level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222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ftr" idx="1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sldNum" idx="1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EAF06F06-7662-4B0D-A2C2-E1E7ACD1875C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dt" idx="1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 6"/>
          <p:cNvSpPr/>
          <p:nvPr/>
        </p:nvSpPr>
        <p:spPr>
          <a:xfrm>
            <a:off x="12001320" y="0"/>
            <a:ext cx="190080" cy="137124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Rectangle 7"/>
          <p:cNvSpPr/>
          <p:nvPr/>
        </p:nvSpPr>
        <p:spPr>
          <a:xfrm>
            <a:off x="12001320" y="1371600"/>
            <a:ext cx="190080" cy="54860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217440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Edit Master text styles</a:t>
            </a:r>
            <a:endParaRPr b="1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678672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Edit Master text styles</a:t>
            </a:r>
            <a:endParaRPr b="1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79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dt" idx="17"/>
          </p:nvPr>
        </p:nvSpPr>
        <p:spPr>
          <a:xfrm>
            <a:off x="609480" y="6172200"/>
            <a:ext cx="4571640" cy="30456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buNone/>
              <a:defRPr b="0" lang="en-US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ftr" idx="18"/>
          </p:nvPr>
        </p:nvSpPr>
        <p:spPr>
          <a:xfrm>
            <a:off x="609480" y="6492960"/>
            <a:ext cx="4571640" cy="283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 type="sldNum" idx="19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1E5CCD2E-D34A-445D-A284-CF9FDE1B4E6F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cxnSp>
        <p:nvCxnSpPr>
          <p:cNvPr id="273" name="Straight Connector 8"/>
          <p:cNvCxnSpPr/>
          <p:nvPr/>
        </p:nvCxnSpPr>
        <p:spPr>
          <a:xfrm>
            <a:off x="6663240" y="1656720"/>
            <a:ext cx="360" cy="444420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5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5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5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5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5" descr=""/>
          <p:cNvPicPr/>
          <p:nvPr/>
        </p:nvPicPr>
        <p:blipFill>
          <a:blip r:embed="rId1"/>
          <a:stretch/>
        </p:blipFill>
        <p:spPr>
          <a:xfrm>
            <a:off x="0" y="1303920"/>
            <a:ext cx="12191040" cy="6094800"/>
          </a:xfrm>
          <a:prstGeom prst="rect">
            <a:avLst/>
          </a:prstGeom>
          <a:ln w="0">
            <a:noFill/>
          </a:ln>
        </p:spPr>
      </p:pic>
      <p:sp>
        <p:nvSpPr>
          <p:cNvPr id="317" name="PlaceHolder 1"/>
          <p:cNvSpPr>
            <a:spLocks noGrp="1"/>
          </p:cNvSpPr>
          <p:nvPr>
            <p:ph type="ftr" idx="23"/>
          </p:nvPr>
        </p:nvSpPr>
        <p:spPr>
          <a:xfrm>
            <a:off x="9588960" y="127440"/>
            <a:ext cx="2602080" cy="339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a6a6a6"/>
                </a:solidFill>
                <a:latin typeface="Arial"/>
              </a:rPr>
              <a:t>“</a:t>
            </a:r>
            <a:r>
              <a:rPr b="0" lang="en-US" sz="1100" spc="-1" strike="noStrike">
                <a:solidFill>
                  <a:srgbClr val="a6a6a6"/>
                </a:solidFill>
                <a:latin typeface="Arial"/>
              </a:rPr>
              <a:t>Develop a passion for learning.”</a:t>
            </a:r>
            <a:endParaRPr b="0" lang="en-CA" sz="1100" spc="-1" strike="noStrike">
              <a:latin typeface="Times New Roman"/>
            </a:endParaRPr>
          </a:p>
        </p:txBody>
      </p:sp>
      <p:sp>
        <p:nvSpPr>
          <p:cNvPr id="318" name="Text Box 2"/>
          <p:cNvSpPr/>
          <p:nvPr/>
        </p:nvSpPr>
        <p:spPr>
          <a:xfrm>
            <a:off x="58680" y="468000"/>
            <a:ext cx="10306080" cy="1225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7000"/>
              </a:lnSpc>
              <a:spcAft>
                <a:spcPts val="799"/>
              </a:spcAft>
              <a:buNone/>
            </a:pPr>
            <a:r>
              <a:rPr b="0" lang="en-US" sz="3600" spc="-1" strike="noStrike">
                <a:solidFill>
                  <a:srgbClr val="ff0000"/>
                </a:solidFill>
                <a:latin typeface="Gadugi"/>
                <a:ea typeface="Calibri"/>
              </a:rPr>
              <a:t>RISK AND RESILIENCE BOOTCAMP</a:t>
            </a:r>
            <a:br>
              <a:rPr sz="3600"/>
            </a:br>
            <a:endParaRPr b="0" lang="en-CA" sz="3600" spc="-1" strike="noStrike">
              <a:latin typeface="Arial"/>
            </a:endParaRPr>
          </a:p>
        </p:txBody>
      </p:sp>
      <p:sp>
        <p:nvSpPr>
          <p:cNvPr id="319" name="Oval 1"/>
          <p:cNvSpPr/>
          <p:nvPr/>
        </p:nvSpPr>
        <p:spPr>
          <a:xfrm>
            <a:off x="11068920" y="5891760"/>
            <a:ext cx="619200" cy="619200"/>
          </a:xfrm>
          <a:prstGeom prst="ellipse">
            <a:avLst/>
          </a:prstGeom>
          <a:solidFill>
            <a:srgbClr val="7a7a7a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4</a:t>
            </a:r>
            <a:endParaRPr b="0" lang="en-CA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interviews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740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Question types</a:t>
            </a:r>
            <a:endParaRPr b="0" lang="en-CA" sz="2400" spc="-1" strike="noStrike">
              <a:latin typeface="Nirmala UI Semilight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1"/>
          <a:stretch/>
        </p:blipFill>
        <p:spPr>
          <a:xfrm>
            <a:off x="1513440" y="1924560"/>
            <a:ext cx="8991720" cy="33271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interviews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Tailoring by stakeholder role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Process owners:</a:t>
            </a:r>
            <a:r>
              <a:rPr b="0" lang="en-CA" sz="1800" spc="-1" strike="noStrike">
                <a:latin typeface="Nirmala UI Semilight"/>
              </a:rPr>
              <a:t> ask about bottlenecks, manual steps, exception handling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Vendors</a:t>
            </a:r>
            <a:r>
              <a:rPr b="0" lang="en-CA" sz="1800" spc="-1" strike="noStrike">
                <a:latin typeface="Nirmala UI Semilight"/>
              </a:rPr>
              <a:t>: ask about contract dependencies, SLA adherence, escalation procedures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Business stakeholders:</a:t>
            </a:r>
            <a:r>
              <a:rPr b="0" lang="en-CA" sz="1800" spc="-1" strike="noStrike">
                <a:latin typeface="Nirmala UI Semilight"/>
              </a:rPr>
              <a:t> focus on financial, legal, or reputational impact of disruptions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Technical teams:</a:t>
            </a:r>
            <a:r>
              <a:rPr b="0" lang="en-CA" sz="1800" spc="-1" strike="noStrike">
                <a:latin typeface="Nirmala UI Semilight"/>
              </a:rPr>
              <a:t> probe system vulnerabilities, logging, monitoring, or change-control practices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Deliverable: A written guide with core questions and a space for notes, ratings (e.g., likelihood/impact), and references to evidences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interviews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Conducting the interview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Purpose: Create a conversation that yields genuine insights rather than scripted answers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Structure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Establishing rapport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Begin with introductions, confidentiality assurance, and explanation of why their input matters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Use neutral, non-judgmental language (“help us understand” instead of “audit” or “investigate”)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Demonstrate active listening: maintain eye contact, summarize answers, and check understanding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Capturing insights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Take structured notes or record (with consent)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Tag responses with relevant risk categories and control references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Pay attention to tone and emotion: hesitation or defensiveness often signals areas of concern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interviews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Structure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Probing for “hidden” risks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Explore shadow IT (unauthorized tools or workarounds)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Identify cultural or behavioral risks: lack of accountability, fear of escalation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Look for process gaps: missing hand-offs, unclear ownership, outdated procedures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Ask scenario-based prompts like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“</a:t>
            </a:r>
            <a:r>
              <a:rPr b="0" i="1" lang="en-CA" sz="1400" spc="-1" strike="noStrike">
                <a:latin typeface="Nirmala UI Semilight"/>
              </a:rPr>
              <a:t>If this system failed on a weekend, what would you do?”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“</a:t>
            </a:r>
            <a:r>
              <a:rPr b="0" i="1" lang="en-CA" sz="1400" spc="-1" strike="noStrike">
                <a:latin typeface="Nirmala UI Semilight"/>
              </a:rPr>
              <a:t>How long could you continue operations manually?”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Managing group dynamics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 workshops, prevent dominant voices from overshadowing quieter participants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Encourage cross-functional discussion to reveal dependencies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interviews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Post-interview activities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Purpose: Turn raw interview data into actionable risk insights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Document findings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Summarize responses in a risk identification template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Source → Risk condition → Consequence → Existing controls → Owner → Evidence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Use direct quotes for strong insights (e.g., “We don’t have time to verify every nightly backup.”)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Synthesize into risk statements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Convert observations into standardized form: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If [condition], then [event] may occur, leading to [consequence]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Example: “If vendor onboarding is not independently verified, third-party access may be provisioned incorrectly, leading to data exposure.”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interviews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Document findings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Cross-check with other evidence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Compare interview insights against logs, incident reports, and checklists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Validate inconsistencies: does operational data support what people said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Flag contradictions for follow-up investigation.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Communicate findings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Present results to risk owners or governance committees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Prioritize issues for inclusion in the risk register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Log and Data Review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Logs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Digital footprints of activities, events, and control actions across systems and processes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Represent how the organization’s technology, people, and controls actually behave, not how they are documented to behave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Goal is to move from raw data to meaningful patterns that may indicate risk conditions or control failures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Anomalies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Unusual patterns in access, usage, or transaction data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Example: Spike in failed logins outside business hours → potential brute-force attack or misconfiguration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Example: System restarts at irregular intervals → stability issue or unauthorized reboot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Log and Data Review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864000" indent="-324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Recurring events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Same error or alert type repeating across systems or time periods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Example: Monthly backup job failing → risk of data loss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Example: Repeated password reset requests → possible credential fatigue or phishing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Trend patterns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Gradual increase or decrease in certain events or metrics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Example: Increasing incident resolution times suggesting staffing or skill shortage risk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Example: Decreasing ticket closure rate suggesting operational inefficiency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Deviations from expected behavior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“</a:t>
            </a:r>
            <a:r>
              <a:rPr b="0" lang="en-CA" sz="1400" spc="-1" strike="noStrike">
                <a:latin typeface="Nirmala UI Semilight"/>
              </a:rPr>
              <a:t>Normal” baseline drift: performance metrics or logs diverge from their usual range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Example: Transaction volume drop without business reason suggest potential outage, process failure, or fraud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Example: Firewall rule count rising unexpectedly suggests configuration drift or security overcomplication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Log and Data Review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Threshold deviations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SLA or KPI breaches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Example: Incident resolution time rises above SLA limit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Compliance gaps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Missing log entries or unreviewed exceptions suggest an audit deficiency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Advanced patterns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Correlated anomalies: e.g., spike in system errors + delayed customer support responses suggests combined process risk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Silent periods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Absence of logs where activity is expected (indicator of failure or tampering)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Types of Logs and Data Sources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1740960" y="944280"/>
            <a:ext cx="8011440" cy="52729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Techniques for Analysis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57" name="" descr=""/>
          <p:cNvPicPr/>
          <p:nvPr/>
        </p:nvPicPr>
        <p:blipFill>
          <a:blip r:embed="rId1"/>
          <a:stretch/>
        </p:blipFill>
        <p:spPr>
          <a:xfrm>
            <a:off x="1688040" y="1193040"/>
            <a:ext cx="8046720" cy="45572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590760" y="-12492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Log and Data Review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Deliverables and outputs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List of risk conditions identified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 entries: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Increase in failed logins suggest possible credential abuse risk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  <a:ea typeface="Noto Sans CJK SC"/>
              </a:rPr>
              <a:t>Frequent unplanned system changes </a:t>
            </a:r>
            <a:r>
              <a:rPr b="0" lang="en-CA" sz="1400" spc="-1" strike="noStrike">
                <a:latin typeface="Nirmala UI Semilight"/>
              </a:rPr>
              <a:t>suggest inadequate change governance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  <a:ea typeface="Noto Sans CJK SC"/>
              </a:rPr>
              <a:t>Incident tickets recurring for same issue </a:t>
            </a:r>
            <a:r>
              <a:rPr b="0" lang="en-CA" sz="1400" spc="-1" strike="noStrike">
                <a:latin typeface="Nirmala UI Semilight"/>
              </a:rPr>
              <a:t>suggest ineffective corrective control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Preliminary risk statements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Condition → Event → Consequence format: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“</a:t>
            </a:r>
            <a:r>
              <a:rPr b="0" lang="en-CA" sz="1400" spc="-1" strike="noStrike">
                <a:latin typeface="Nirmala UI Semilight"/>
              </a:rPr>
              <a:t>If configuration changes are not reviewed (condition), systems may be deployed insecurely (event), resulting in data exposure (consequence)”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Summary dashboard or table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Columns: Data Source | Observation | Risk Category | Suggested Owner | Supporting Evidence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Cross-reference map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Align identified risks to controls, vulnerabilities, and assets:  key ISACA practice for traceability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90760" y="-12492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Checklists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Checklists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Structured, repeatable tools used to identify known or foreseeable risks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Provide discipline, consistency, and traceability to the risk discovery process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Ensure that essential categories, controls, and scenarios are not overlooked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Can be aligned with industry frameworks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ISACA, ISO 31000, NIST, DRI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Allow analysts  to connect organizational practices to globally recognized standards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Provide a systematic method for scanning known risk areas and verifying that expected controls and practices exist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Complements the qualitative and data-driven methods (interviews, logs) by enforcing coverage and repeatability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590760" y="-12492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Checklists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Value to analysts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Prevents risk “blind spots” by ensuring that all domains, systems, and process categories are reviewed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Translates abstract risk concepts into operationally testable questions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Supports audits, regulatory reviews, and resilience maturity assessments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Relevance to risk typologies: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Operational risks: </a:t>
            </a:r>
            <a:r>
              <a:rPr b="0" lang="en-CA" sz="1800" spc="-1" strike="noStrike">
                <a:latin typeface="Nirmala UI Semilight"/>
              </a:rPr>
              <a:t>verify procedures, escalation, continuity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Compliance risks:</a:t>
            </a:r>
            <a:r>
              <a:rPr b="0" lang="en-CA" sz="1800" spc="-1" strike="noStrike">
                <a:latin typeface="Nirmala UI Semilight"/>
              </a:rPr>
              <a:t> ensure mandatory policies, records, or training exist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Process and product risks:</a:t>
            </a:r>
            <a:r>
              <a:rPr b="0" lang="en-CA" sz="1800" spc="-1" strike="noStrike">
                <a:latin typeface="Nirmala UI Semilight"/>
              </a:rPr>
              <a:t> confirm quality control, testing, and approval mechanisms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Business/legal risks:</a:t>
            </a:r>
            <a:r>
              <a:rPr b="0" lang="en-CA" sz="1800" spc="-1" strike="noStrike">
                <a:latin typeface="Nirmala UI Semilight"/>
              </a:rPr>
              <a:t> ensure contracts, third-party agreements, or insurance coverage align with appetite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590760" y="-12492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Checklists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Framework sources for checklist design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Purpose: Anchor checklist questions in recognized governance frameworks and resilience standards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Building an effective risk checklist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Key components: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Risk domain headers: Operational, Financial, Strategic, Compliance, IT, HR, Vendor.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Question / test statement: “Are vendor performance reviews conducted at least quarterly?”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Expected evidence: Policy, report, log, or statement verifying existence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Status or rating field: “Yes / No / Partially Implemented”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Risk level or impact: High/Medium/Low or numeric scoring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Owner / reviewer: Accountability assignment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590760" y="-12492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Sample Format (Spreadsheet Example)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67" name="" descr=""/>
          <p:cNvPicPr/>
          <p:nvPr/>
        </p:nvPicPr>
        <p:blipFill>
          <a:blip r:embed="rId1"/>
          <a:stretch/>
        </p:blipFill>
        <p:spPr>
          <a:xfrm>
            <a:off x="1104480" y="2205360"/>
            <a:ext cx="9723240" cy="20948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590760" y="-12492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Checklists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Execution and scoring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Steps: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Preparation</a:t>
            </a:r>
            <a:r>
              <a:rPr b="0" lang="en-CA" sz="1400" spc="-1" strike="noStrike">
                <a:latin typeface="Nirmala UI Semilight"/>
              </a:rPr>
              <a:t>: Define scope (process, system, function)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Apply checklist questions:</a:t>
            </a:r>
            <a:r>
              <a:rPr b="0" lang="en-CA" sz="1400" spc="-1" strike="noStrike">
                <a:latin typeface="Nirmala UI Semilight"/>
              </a:rPr>
              <a:t> Through interviews, documentation review, or observation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Record results:</a:t>
            </a:r>
            <a:r>
              <a:rPr b="0" lang="en-CA" sz="1400" spc="-1" strike="noStrike">
                <a:latin typeface="Nirmala UI Semilight"/>
              </a:rPr>
              <a:t> Use Yes/No/Partial or maturity scores (1–5 scale)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Summarize gaps:</a:t>
            </a:r>
            <a:r>
              <a:rPr b="0" lang="en-CA" sz="1400" spc="-1" strike="noStrike">
                <a:latin typeface="Nirmala UI Semilight"/>
              </a:rPr>
              <a:t> Identify which controls or processes are missing or weak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Rate associated risks:</a:t>
            </a:r>
            <a:r>
              <a:rPr b="0" lang="en-CA" sz="1400" spc="-1" strike="noStrike">
                <a:latin typeface="Nirmala UI Semilight"/>
              </a:rPr>
              <a:t> Evaluate likelihood/impact of gaps and update the risk register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590760" y="-12492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Scoring model example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71" name="" descr=""/>
          <p:cNvPicPr/>
          <p:nvPr/>
        </p:nvPicPr>
        <p:blipFill>
          <a:blip r:embed="rId1"/>
          <a:stretch/>
        </p:blipFill>
        <p:spPr>
          <a:xfrm>
            <a:off x="1516320" y="1574640"/>
            <a:ext cx="7983360" cy="33674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590760" y="-12492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Advantages and Limitations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Advantages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Efficient, fast, and repeatable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Ideal for structured assessments, internal audits, and onboarding new analysts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Encourages organizational learning and forms a knowledge base for recurring assessments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Helps verify compliance and readiness for regulatory revie Evaluate likelihood/impact of gaps and update the risk register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590760" y="-12492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Advantages and Limitations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Limitations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Focused on known risks: may miss new, emergent, or cultural risks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Over-reliance can promote “check-the-box” behavior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May not uncover systemic interdependencies (which require exploratory methods)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Requires periodic updates to remain relevant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60" strike="noStrike" cap="all">
                <a:solidFill>
                  <a:srgbClr val="d1282e"/>
                </a:solidFill>
                <a:latin typeface="Leelawadee UI Semilight"/>
              </a:rPr>
              <a:t>Risk identification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CA" sz="2000" spc="-1" strike="noStrike">
                <a:latin typeface="Nirmala UI Semilight"/>
              </a:rPr>
              <a:t>In this module we will cover</a:t>
            </a:r>
            <a:endParaRPr b="0" lang="en-CA" sz="20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Risk identification methods</a:t>
            </a:r>
            <a:endParaRPr b="0" lang="en-CA" sz="16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Exploratory risk analysis</a:t>
            </a:r>
            <a:endParaRPr b="0" lang="en-CA" sz="16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600" spc="-1" strike="noStrike">
              <a:latin typeface="Nirmala UI Semilight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7206840" y="1651680"/>
            <a:ext cx="4340160" cy="34063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590760" y="-12492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Best practices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Completeness over creativity</a:t>
            </a:r>
            <a:r>
              <a:rPr b="0" lang="en-CA" sz="2400" spc="-1" strike="noStrike">
                <a:latin typeface="Nirmala UI Semilight"/>
              </a:rPr>
              <a:t>	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Checklists ensure all baseline risk areas are covered, preventing oversight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Framework traceability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Linking questions to standards (COBIT, ISO) enhances audit defensibility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Periodic review</a:t>
            </a:r>
            <a:r>
              <a:rPr b="0" lang="en-CA" sz="2400" spc="-1" strike="noStrike">
                <a:latin typeface="Nirmala UI Semilight"/>
              </a:rPr>
              <a:t>	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Checklist questions should evolve with changes in risk appetite, business models, or regulation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Balance of depth vs breadth</a:t>
            </a:r>
            <a:r>
              <a:rPr b="0" lang="en-CA" sz="2400" spc="-1" strike="noStrike">
                <a:latin typeface="Nirmala UI Semilight"/>
              </a:rPr>
              <a:t>	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Avoid excessively granular checklists that reduce focus; prioritize critical controls.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Data validation</a:t>
            </a:r>
            <a:r>
              <a:rPr b="0" lang="en-CA" sz="2400" spc="-1" strike="noStrike">
                <a:latin typeface="Nirmala UI Semilight"/>
              </a:rPr>
              <a:t>	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Combine checklist results with logs and interviews for a 360° view.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590760" y="-12492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Best practices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Completeness over creativity</a:t>
            </a:r>
            <a:r>
              <a:rPr b="0" lang="en-CA" sz="2400" spc="-1" strike="noStrike">
                <a:latin typeface="Nirmala UI Semilight"/>
              </a:rPr>
              <a:t>	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Checklists ensure all baseline risk areas are covered, preventing oversight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Framework traceability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Linking questions to standards (COBIT, ISO) enhances audit defensibility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Periodic review</a:t>
            </a:r>
            <a:r>
              <a:rPr b="0" lang="en-CA" sz="2400" spc="-1" strike="noStrike">
                <a:latin typeface="Nirmala UI Semilight"/>
              </a:rPr>
              <a:t>	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Checklist questions should evolve with changes in risk appetite, business models, or regulation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Balance of depth vs breadth</a:t>
            </a:r>
            <a:r>
              <a:rPr b="0" lang="en-CA" sz="2400" spc="-1" strike="noStrike">
                <a:latin typeface="Nirmala UI Semilight"/>
              </a:rPr>
              <a:t>	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Avoid excessively granular checklists that reduce focus; prioritize critical controls.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Data validation</a:t>
            </a:r>
            <a:r>
              <a:rPr b="0" lang="en-CA" sz="2400" spc="-1" strike="noStrike">
                <a:latin typeface="Nirmala UI Semilight"/>
              </a:rPr>
              <a:t>	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Combine checklist results with logs and interviews for a 360° view.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590760" y="-12492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Exploratory Risk Analysis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Deep, open-ended investigation beyond checklists and standard models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Moves beyond compliance-driven reviews to learning-oriented inquiry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Encourages hypothesis-driven analysis (“What if this fails?”)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Supports DRI’s Prepare → Respond → Recover → Adapt lifecycle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Enables anticipation of systemic and cascading failures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590760" y="-12492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Techniques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Scenario building and stress testing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Construct “What-if” scenarios around disruptions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data center outage, insider threats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Assess second-order effects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impacts on customers, supply chain, or reputation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Use qualitative scoring or Monte Carlo simulation for likelihood/impact analysis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Example: “What if the primary payment API fails on a Friday at month-end?”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590760" y="-12492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Techniques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Failure mode and effects analysis (FMEA)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Identify each process step’s potential failure modes, causes, and effect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Assign severity, likelihood, and detectability scores (S × L × D)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Prioritize high-risk failure points for mitigation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Bow-Tie analysis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Visual model linking causes → event → consequences with corresponding controls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Helps visualize preventive and corrective control effectiveness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590760" y="-12492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Bow Tie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87" name="" descr=""/>
          <p:cNvPicPr/>
          <p:nvPr/>
        </p:nvPicPr>
        <p:blipFill>
          <a:blip r:embed="rId1"/>
          <a:stretch/>
        </p:blipFill>
        <p:spPr>
          <a:xfrm>
            <a:off x="2447280" y="1401840"/>
            <a:ext cx="6439320" cy="43750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590760" y="-12492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Techniques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Red team / tabletop exercises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Simulate adversarial or crisis conditions to test detection and response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Focus on cross-functional communication and control execution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Trend and external signal scanning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Monitor emerging risk drivers: geopolitical, regulatory, technological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Use threat intelligence, audit findings, and industry reports to enrich risk awareness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590760" y="-12492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Analysis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Cognitive and behavioral aspects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Avoid cognitive bias in assessment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Availability bias (overweighting recent incidents)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Groupthink (suppression of dissenting views)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Confirmation bias (seeking evidence to support existing beliefs)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Encourage diverse participation (operations, compliance, cyber, HR, vendors)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590760" y="-12492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Integrating exploratory results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Translate findings into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New risk statements or control recommendations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Lessons learned feeding into SOPs, training, and testing cycles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Correlate exploratory insights with risk appetite and tolerance thresholds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High-impact, low-probability events → evaluate residual risk vs. risk capacity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Example: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 ransomware simulation reveals that supplier data access is unmonitored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Results in new risk category: third-party data exposure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590760" y="-12492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Output and Governance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Document outcomes in risk workshop reports, including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Discovered risks, assumptions, unknowns, early warning indicators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Mitigation proposals and ownership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Feed results into risk registers and resilience improvement plans </a:t>
            </a: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Identification Methods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First actionable stage in the risk management lifecycle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Needs to happen before risk analysis, evaluation and management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Links directly to risk typologies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Operational, strategic, compliance, reputation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Links to risk types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Process, product, business/legal/financial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Objective: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To identify potential events or conditions (threats, vulnerabilities, asset exposures, control gaps) that could impact business objectives or system resilience (e.g., mission-critical services, IT assets, operational processes)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Not a one-time activity, but should be iterative and ongoing responsive to changes in environment, technology, regulation, process, business model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10050840" cy="728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60" strike="noStrike" cap="all">
                <a:solidFill>
                  <a:srgbClr val="d1282e"/>
                </a:solidFill>
                <a:latin typeface="Leelawadee UI Semilight"/>
              </a:rPr>
              <a:t>Q&amp;A and open discussion</a:t>
            </a:r>
            <a:endParaRPr b="0" lang="en-CA" sz="3600" spc="-1" strike="noStrike">
              <a:latin typeface="Arial"/>
            </a:endParaRPr>
          </a:p>
        </p:txBody>
      </p:sp>
      <p:pic>
        <p:nvPicPr>
          <p:cNvPr id="397" name="Content Placeholder 2" descr=""/>
          <p:cNvPicPr/>
          <p:nvPr/>
        </p:nvPicPr>
        <p:blipFill>
          <a:blip r:embed="rId1"/>
          <a:stretch/>
        </p:blipFill>
        <p:spPr>
          <a:xfrm>
            <a:off x="1647360" y="1073160"/>
            <a:ext cx="8083440" cy="50518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Identification Methods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Emergent risk identification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New risks may surface as systems evolve, both internal and external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New risks my emerge from market and social innovations, crises and changes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Including black swan events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Should be comprehensive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Multiple viewpoints: operations, IT, vendors, third-parties, end-users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Essential for effective risk statements, risk registers, and subsequent risk analysis and testing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interviews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Preparation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Purpose: Ensure the interview is structured, goal-oriented, and aligned with the organization’s risk framework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 well-planned interview minimizes wasted time and increases the reliability of findings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Key activities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Define the scope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What part of the business or system is being reviewed?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Example: Customer-facing web applications, data centers, supplier onboarding.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What type of risk do you seek to uncover?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Operational, compliance, reputational, process, etc.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Align with risk appetite and tolerance levels already defined in the organization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interviews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Key activities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Identify target roles and stakeholders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Include multiple perspectives: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Process owners:</a:t>
            </a:r>
            <a:r>
              <a:rPr b="0" lang="en-CA" sz="1400" spc="-1" strike="noStrike">
                <a:latin typeface="Nirmala UI Semilight"/>
              </a:rPr>
              <a:t> know daily operations and bottlenecks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System administrators or engineers:</a:t>
            </a:r>
            <a:r>
              <a:rPr b="0" lang="en-CA" sz="1400" spc="-1" strike="noStrike">
                <a:latin typeface="Nirmala UI Semilight"/>
              </a:rPr>
              <a:t> understand control mechanisms and technical vulnerabilities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Business stakeholders:</a:t>
            </a:r>
            <a:r>
              <a:rPr b="0" lang="en-CA" sz="1400" spc="-1" strike="noStrike">
                <a:latin typeface="Nirmala UI Semilight"/>
              </a:rPr>
              <a:t> grasp business objectives, financial exposure, and customer impact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Vendors or third-party partners:</a:t>
            </a:r>
            <a:r>
              <a:rPr b="0" lang="en-CA" sz="1400" spc="-1" strike="noStrike">
                <a:latin typeface="Nirmala UI Semilight"/>
              </a:rPr>
              <a:t> identify supply-chain risks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Front-line staff:</a:t>
            </a:r>
            <a:r>
              <a:rPr b="0" lang="en-CA" sz="1400" spc="-1" strike="noStrike">
                <a:latin typeface="Nirmala UI Semilight"/>
              </a:rPr>
              <a:t> reveal practical workarounds or shadow systems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Balance hierarchical levels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Senior leaders provide strategic risks; operational staff reveal execution risks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interviews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Key activities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Set objectives and logistics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Clarify the purpose: discovery, validation, or follow-up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Determine interview format: one-on-one, group workshop, or panel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Allocate sufficient time (30–60 minutes typical)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Send participants a short briefing describing the purpose and assuring confidentiality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Best practice tip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Use a Risk Identification Worksheet to log participant names, domain, risk category focus, and notes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interviews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Designing the interview guide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Goal: Create a structured but flexible framework that elicits both factual and interpretive information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Structure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Opening questions:</a:t>
            </a:r>
            <a:r>
              <a:rPr b="0" lang="en-CA" sz="1800" spc="-1" strike="noStrike">
                <a:latin typeface="Nirmala UI Semilight"/>
              </a:rPr>
              <a:t> build context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“</a:t>
            </a:r>
            <a:r>
              <a:rPr b="0" lang="en-CA" sz="1400" spc="-1" strike="noStrike">
                <a:latin typeface="Nirmala UI Semilight"/>
              </a:rPr>
              <a:t>Describe your role and daily responsibilities”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Exploratory questions:</a:t>
            </a:r>
            <a:r>
              <a:rPr b="0" lang="en-CA" sz="1800" spc="-1" strike="noStrike">
                <a:latin typeface="Nirmala UI Semilight"/>
              </a:rPr>
              <a:t> uncover known and latent risks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“</a:t>
            </a:r>
            <a:r>
              <a:rPr b="0" lang="en-CA" sz="1400" spc="-1" strike="noStrike">
                <a:latin typeface="Nirmala UI Semilight"/>
              </a:rPr>
              <a:t>What could prevent you from meeting your targets?”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Analytical questions:</a:t>
            </a:r>
            <a:r>
              <a:rPr b="0" lang="en-CA" sz="1800" spc="-1" strike="noStrike">
                <a:latin typeface="Nirmala UI Semilight"/>
              </a:rPr>
              <a:t> evaluate existing controls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“</a:t>
            </a:r>
            <a:r>
              <a:rPr b="0" lang="en-CA" sz="1400" spc="-1" strike="noStrike">
                <a:latin typeface="Nirmala UI Semilight"/>
              </a:rPr>
              <a:t>How do you monitor for errors or exceptions?”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Reflective questions:</a:t>
            </a:r>
            <a:r>
              <a:rPr b="0" lang="en-CA" sz="1800" spc="-1" strike="noStrike">
                <a:latin typeface="Nirmala UI Semilight"/>
              </a:rPr>
              <a:t> uncover behavioral and cultural risks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“</a:t>
            </a:r>
            <a:r>
              <a:rPr b="0" lang="en-CA" sz="1400" spc="-1" strike="noStrike">
                <a:latin typeface="Nirmala UI Semilight"/>
              </a:rPr>
              <a:t>Do people feel safe raising problems?”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171576</TotalTime>
  <Application>LibreOffice/7.3.4.2$Windows_X86_64 LibreOffice_project/728fec16bd5f605073805c3c9e7c4212a0120dc5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2016-09-10T10:34:19Z</dcterms:created>
  <dc:creator>Donis Marshall</dc:creator>
  <dc:description/>
  <dc:language>en-CA</dc:language>
  <cp:lastModifiedBy>Rod Davison</cp:lastModifiedBy>
  <cp:lastPrinted>2025-10-05T16:51:45Z</cp:lastPrinted>
  <dcterms:modified xsi:type="dcterms:W3CDTF">2025-12-17T14:57:46Z</dcterms:modified>
  <cp:revision>9056</cp:revision>
  <dc:subject>Risk/Resiliency Bootcamp</dc:subject>
  <dc:title>4. Risk Identification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52</vt:r8>
  </property>
  <property fmtid="{D5CDD505-2E9C-101B-9397-08002B2CF9AE}" pid="3" name="PresentationFormat">
    <vt:lpwstr>Widescreen</vt:lpwstr>
  </property>
  <property fmtid="{D5CDD505-2E9C-101B-9397-08002B2CF9AE}" pid="4" name="Slides">
    <vt:r8>52</vt:r8>
  </property>
</Properties>
</file>